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notesSlides/notesSlide29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18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36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34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3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sldIdLst>
    <p:sldId id="256" r:id="rId2"/>
    <p:sldId id="273" r:id="rId3"/>
    <p:sldId id="296" r:id="rId4"/>
    <p:sldId id="257" r:id="rId5"/>
    <p:sldId id="259" r:id="rId6"/>
    <p:sldId id="260" r:id="rId7"/>
    <p:sldId id="269" r:id="rId8"/>
    <p:sldId id="270" r:id="rId9"/>
    <p:sldId id="271" r:id="rId10"/>
    <p:sldId id="274" r:id="rId11"/>
    <p:sldId id="267" r:id="rId12"/>
    <p:sldId id="268" r:id="rId13"/>
    <p:sldId id="276" r:id="rId14"/>
    <p:sldId id="280" r:id="rId15"/>
    <p:sldId id="275" r:id="rId16"/>
    <p:sldId id="279" r:id="rId17"/>
    <p:sldId id="278" r:id="rId18"/>
    <p:sldId id="277" r:id="rId19"/>
    <p:sldId id="282" r:id="rId20"/>
    <p:sldId id="291" r:id="rId21"/>
    <p:sldId id="288" r:id="rId22"/>
    <p:sldId id="290" r:id="rId23"/>
    <p:sldId id="289" r:id="rId24"/>
    <p:sldId id="292" r:id="rId25"/>
    <p:sldId id="295" r:id="rId26"/>
    <p:sldId id="294" r:id="rId27"/>
    <p:sldId id="293" r:id="rId28"/>
    <p:sldId id="264" r:id="rId29"/>
    <p:sldId id="261" r:id="rId30"/>
    <p:sldId id="258" r:id="rId31"/>
    <p:sldId id="262" r:id="rId32"/>
    <p:sldId id="263" r:id="rId33"/>
    <p:sldId id="283" r:id="rId34"/>
    <p:sldId id="281" r:id="rId35"/>
    <p:sldId id="285" r:id="rId36"/>
    <p:sldId id="286" r:id="rId37"/>
    <p:sldId id="287" r:id="rId38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0000" autoAdjust="0"/>
  </p:normalViewPr>
  <p:slideViewPr>
    <p:cSldViewPr>
      <p:cViewPr varScale="1">
        <p:scale>
          <a:sx n="102" d="100"/>
          <a:sy n="102" d="100"/>
        </p:scale>
        <p:origin x="-1248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3EE4F1FC-28B0-4DE9-8C24-D1F43DD5B001}" type="datetimeFigureOut">
              <a:rPr lang="en-US"/>
              <a:pPr>
                <a:defRPr/>
              </a:pPr>
              <a:t>9/9/2009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9A28354E-8592-4F48-AFD2-06479683808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41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smtClean="0"/>
          </a:p>
        </p:txBody>
      </p:sp>
      <p:sp>
        <p:nvSpPr>
          <p:cNvPr id="1741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0A32C2CB-55FA-466F-B9CB-FEBF8F87785D}" type="slidenum">
              <a:rPr lang="en-US" smtClean="0"/>
              <a:pPr/>
              <a:t>1</a:t>
            </a:fld>
            <a:endParaRPr lang="en-US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Massive</a:t>
            </a:r>
            <a:r>
              <a:rPr lang="en-US" baseline="0" dirty="0" smtClean="0"/>
              <a:t> waste in overproduction of features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A28354E-8592-4F48-AFD2-064796838083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Whole value stream </a:t>
            </a:r>
          </a:p>
          <a:p>
            <a:r>
              <a:rPr lang="en-US" dirty="0" smtClean="0"/>
              <a:t>flow of value through entire process, not just development effort</a:t>
            </a:r>
          </a:p>
          <a:p>
            <a:r>
              <a:rPr lang="en-US" dirty="0" smtClean="0"/>
              <a:t>Scrum and XP tend to focus on the development team only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A28354E-8592-4F48-AFD2-064796838083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Defect prevention</a:t>
            </a:r>
          </a:p>
          <a:p>
            <a:r>
              <a:rPr lang="en-US" baseline="0" dirty="0" smtClean="0"/>
              <a:t>Reduce lead time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Increase</a:t>
            </a:r>
            <a:r>
              <a:rPr lang="en-US" baseline="0" dirty="0" smtClean="0"/>
              <a:t> quality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A28354E-8592-4F48-AFD2-064796838083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Drawn from many other process improvement programs and sources</a:t>
            </a:r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A28354E-8592-4F48-AFD2-064796838083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Value stream mapping</a:t>
            </a:r>
          </a:p>
          <a:p>
            <a:r>
              <a:rPr lang="en-US" baseline="0" dirty="0" smtClean="0"/>
              <a:t>Showing all of the steps that it takes to get from input to delivered value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A28354E-8592-4F48-AFD2-064796838083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Production </a:t>
            </a:r>
            <a:r>
              <a:rPr lang="en-US" dirty="0" smtClean="0"/>
              <a:t>leveling:</a:t>
            </a:r>
            <a:r>
              <a:rPr lang="en-US" baseline="0" dirty="0" smtClean="0"/>
              <a:t> </a:t>
            </a:r>
            <a:r>
              <a:rPr lang="en-US" dirty="0" smtClean="0"/>
              <a:t>Large work items take too long</a:t>
            </a:r>
          </a:p>
          <a:p>
            <a:r>
              <a:rPr lang="en-US" dirty="0" smtClean="0"/>
              <a:t>Reduced</a:t>
            </a:r>
            <a:r>
              <a:rPr lang="en-US" baseline="0" dirty="0" smtClean="0"/>
              <a:t> feedback. Increased lead time. </a:t>
            </a:r>
            <a:endParaRPr lang="en-US" dirty="0" smtClean="0"/>
          </a:p>
          <a:p>
            <a:r>
              <a:rPr lang="en-US" dirty="0" smtClean="0"/>
              <a:t>Reducing variance </a:t>
            </a:r>
            <a:r>
              <a:rPr lang="en-US" dirty="0" smtClean="0"/>
              <a:t>in</a:t>
            </a:r>
            <a:r>
              <a:rPr lang="en-US" baseline="0" dirty="0" smtClean="0"/>
              <a:t> work </a:t>
            </a:r>
            <a:r>
              <a:rPr lang="en-US" baseline="0" dirty="0" smtClean="0"/>
              <a:t>items </a:t>
            </a:r>
            <a:r>
              <a:rPr lang="en-US" baseline="0" dirty="0" smtClean="0"/>
              <a:t>to balance flow of value and increase feedback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A28354E-8592-4F48-AFD2-064796838083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Andon</a:t>
            </a:r>
            <a:r>
              <a:rPr lang="en-US" baseline="0" dirty="0" smtClean="0"/>
              <a:t> – stop the line when an error is found.</a:t>
            </a:r>
          </a:p>
          <a:p>
            <a:r>
              <a:rPr lang="en-US" baseline="0" dirty="0" err="1" smtClean="0"/>
              <a:t>Jidoka</a:t>
            </a:r>
            <a:r>
              <a:rPr lang="en-US" baseline="0" dirty="0" smtClean="0"/>
              <a:t> – </a:t>
            </a:r>
            <a:r>
              <a:rPr lang="en-US" baseline="0" dirty="0" err="1" smtClean="0"/>
              <a:t>autonomation</a:t>
            </a:r>
            <a:r>
              <a:rPr lang="en-US" baseline="0" dirty="0" smtClean="0"/>
              <a:t>. Automation with a human touch. Stop and fix it now. CI and broken builds. Big flashing lights, etc.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A28354E-8592-4F48-AFD2-064796838083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Root cause analysis: 5 why’s</a:t>
            </a:r>
          </a:p>
          <a:p>
            <a:r>
              <a:rPr lang="en-US" dirty="0" smtClean="0"/>
              <a:t>Not who, but why</a:t>
            </a:r>
          </a:p>
          <a:p>
            <a:r>
              <a:rPr lang="en-US" dirty="0" err="1" smtClean="0"/>
              <a:t>Poka</a:t>
            </a:r>
            <a:r>
              <a:rPr lang="en-US" dirty="0" smtClean="0"/>
              <a:t>-Yoke</a:t>
            </a:r>
            <a:r>
              <a:rPr lang="en-US" baseline="0" dirty="0" smtClean="0"/>
              <a:t> - </a:t>
            </a:r>
            <a:r>
              <a:rPr lang="en-US" dirty="0" smtClean="0"/>
              <a:t>Mistake proofing: put in measures to prevent the problem in the future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A28354E-8592-4F48-AFD2-064796838083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PDCA: plan do check act</a:t>
            </a:r>
          </a:p>
          <a:p>
            <a:r>
              <a:rPr lang="en-US" dirty="0" smtClean="0"/>
              <a:t>Process improvement</a:t>
            </a:r>
            <a:endParaRPr lang="en-US" b="0" dirty="0" smtClean="0"/>
          </a:p>
          <a:p>
            <a:r>
              <a:rPr lang="en-US" b="0" dirty="0" smtClean="0"/>
              <a:t>Kaizen: Continuous</a:t>
            </a:r>
            <a:r>
              <a:rPr lang="en-US" b="0" baseline="0" dirty="0" smtClean="0"/>
              <a:t> improvement</a:t>
            </a:r>
          </a:p>
          <a:p>
            <a:r>
              <a:rPr lang="en-US" b="0" baseline="0" dirty="0" smtClean="0"/>
              <a:t>Like peeling an onion that never ends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A28354E-8592-4F48-AFD2-064796838083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Pull systems – authorizing</a:t>
            </a:r>
            <a:r>
              <a:rPr lang="en-US" baseline="0" dirty="0" smtClean="0"/>
              <a:t> work based on capacity, not schedule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A28354E-8592-4F48-AFD2-064796838083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355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 smtClean="0"/>
          </a:p>
        </p:txBody>
      </p:sp>
      <p:sp>
        <p:nvSpPr>
          <p:cNvPr id="2355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2680AD4A-B0F1-4675-AEE2-099D92887703}" type="slidenum">
              <a:rPr lang="en-US" smtClean="0"/>
              <a:pPr/>
              <a:t>2</a:t>
            </a:fld>
            <a:endParaRPr lang="en-US" smtClean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Working to schedule in non-predictable,</a:t>
            </a:r>
            <a:r>
              <a:rPr lang="en-US" baseline="0" dirty="0" smtClean="0"/>
              <a:t> non-linear system will cause delays</a:t>
            </a:r>
          </a:p>
          <a:p>
            <a:r>
              <a:rPr lang="en-US" baseline="0" dirty="0" smtClean="0"/>
              <a:t>“failed” iterations / sprints caused by delay and overbooking work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A28354E-8592-4F48-AFD2-064796838083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Recognize the capacity</a:t>
            </a:r>
            <a:r>
              <a:rPr lang="en-US" baseline="0" dirty="0" smtClean="0"/>
              <a:t> of the system and the individual resources</a:t>
            </a:r>
          </a:p>
          <a:p>
            <a:r>
              <a:rPr lang="en-US" baseline="0" dirty="0" smtClean="0"/>
              <a:t>Authorizing work by available capacity, not schedule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Balancing capacity and </a:t>
            </a:r>
            <a:r>
              <a:rPr lang="en-US" baseline="0" dirty="0" smtClean="0"/>
              <a:t>demand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A28354E-8592-4F48-AFD2-064796838083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Origin</a:t>
            </a:r>
            <a:r>
              <a:rPr lang="en-US" baseline="0" dirty="0" smtClean="0"/>
              <a:t> of pull systems: grocery store shelves</a:t>
            </a:r>
          </a:p>
          <a:p>
            <a:r>
              <a:rPr lang="en-US" baseline="0" dirty="0" smtClean="0"/>
              <a:t>Customer pulls value, causes work all the way back up the value stream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A28354E-8592-4F48-AFD2-064796838083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Queues: protecting against bottleneck and starvation</a:t>
            </a:r>
          </a:p>
          <a:p>
            <a:r>
              <a:rPr lang="en-US" dirty="0" smtClean="0"/>
              <a:t>Facilitating hand off between resources / steps in process</a:t>
            </a:r>
          </a:p>
          <a:p>
            <a:r>
              <a:rPr lang="en-US" dirty="0" smtClean="0"/>
              <a:t>Managed inventory</a:t>
            </a:r>
          </a:p>
          <a:p>
            <a:r>
              <a:rPr lang="en-US" dirty="0" smtClean="0"/>
              <a:t>Step</a:t>
            </a:r>
            <a:r>
              <a:rPr lang="en-US" baseline="0" dirty="0" smtClean="0"/>
              <a:t> + Queue = WIP Limit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A28354E-8592-4F48-AFD2-064796838083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Kanban: signal</a:t>
            </a:r>
            <a:r>
              <a:rPr lang="en-US" baseline="0" dirty="0" smtClean="0"/>
              <a:t> to do work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A28354E-8592-4F48-AFD2-064796838083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A28354E-8592-4F48-AFD2-064796838083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A28354E-8592-4F48-AFD2-064796838083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A28354E-8592-4F48-AFD2-064796838083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Visualize your </a:t>
            </a:r>
            <a:r>
              <a:rPr lang="en-US" dirty="0" smtClean="0"/>
              <a:t>process – your value stream</a:t>
            </a:r>
            <a:endParaRPr lang="en-US" dirty="0" smtClean="0"/>
          </a:p>
          <a:p>
            <a:r>
              <a:rPr lang="en-US" dirty="0" smtClean="0"/>
              <a:t>It’s your process, kanban won’t force </a:t>
            </a:r>
            <a:r>
              <a:rPr lang="en-US" dirty="0" smtClean="0"/>
              <a:t>any given steps </a:t>
            </a:r>
            <a:r>
              <a:rPr lang="en-US" dirty="0" smtClean="0"/>
              <a:t>on </a:t>
            </a:r>
            <a:r>
              <a:rPr lang="en-US" dirty="0" smtClean="0"/>
              <a:t>you</a:t>
            </a:r>
          </a:p>
          <a:p>
            <a:r>
              <a:rPr lang="en-US" dirty="0" smtClean="0"/>
              <a:t>Kanban is process control, not how</a:t>
            </a:r>
            <a:r>
              <a:rPr lang="en-US" baseline="0" dirty="0" smtClean="0"/>
              <a:t>-to process work to add value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A28354E-8592-4F48-AFD2-064796838083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Limit work in </a:t>
            </a:r>
            <a:r>
              <a:rPr lang="en-US" dirty="0" smtClean="0"/>
              <a:t>process</a:t>
            </a:r>
          </a:p>
          <a:p>
            <a:r>
              <a:rPr lang="en-US" dirty="0" smtClean="0"/>
              <a:t>Recognize</a:t>
            </a:r>
            <a:r>
              <a:rPr lang="en-US" baseline="0" dirty="0" smtClean="0"/>
              <a:t> the inherent capacity of the system and the team, to get things done</a:t>
            </a:r>
          </a:p>
          <a:p>
            <a:r>
              <a:rPr lang="en-US" baseline="0" dirty="0" smtClean="0"/>
              <a:t>Set work in process limits for the various steps in the system</a:t>
            </a:r>
          </a:p>
          <a:p>
            <a:r>
              <a:rPr lang="en-US" baseline="0" dirty="0" smtClean="0"/>
              <a:t>Identify queues – handoffs between resources and steps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A28354E-8592-4F48-AFD2-064796838083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355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dirty="0" smtClean="0"/>
              <a:t>More work than time</a:t>
            </a:r>
          </a:p>
        </p:txBody>
      </p:sp>
      <p:sp>
        <p:nvSpPr>
          <p:cNvPr id="2355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2680AD4A-B0F1-4675-AEE2-099D92887703}" type="slidenum">
              <a:rPr lang="en-US" smtClean="0"/>
              <a:pPr/>
              <a:t>3</a:t>
            </a:fld>
            <a:endParaRPr lang="en-US" smtClean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Pull, don’t </a:t>
            </a:r>
            <a:r>
              <a:rPr lang="en-US" dirty="0" smtClean="0"/>
              <a:t>push</a:t>
            </a:r>
          </a:p>
          <a:p>
            <a:r>
              <a:rPr lang="en-US" dirty="0" smtClean="0"/>
              <a:t>Read</a:t>
            </a:r>
            <a:r>
              <a:rPr lang="en-US" baseline="0" dirty="0" smtClean="0"/>
              <a:t> the kanban board from right to left</a:t>
            </a:r>
          </a:p>
          <a:p>
            <a:r>
              <a:rPr lang="en-US" baseline="0" dirty="0" smtClean="0"/>
              <a:t>Pull work into process when capacity is available (when Kanban signal is received)</a:t>
            </a:r>
            <a:endParaRPr lang="en-US" dirty="0" smtClean="0"/>
          </a:p>
          <a:p>
            <a:r>
              <a:rPr lang="en-US" dirty="0" smtClean="0"/>
              <a:t>(run kanban simulation here)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A28354E-8592-4F48-AFD2-064796838083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Monitor and </a:t>
            </a:r>
            <a:r>
              <a:rPr lang="en-US" dirty="0" smtClean="0"/>
              <a:t>improve: Kanban as a change management system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A28354E-8592-4F48-AFD2-064796838083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mechanics of kanban are</a:t>
            </a:r>
            <a:r>
              <a:rPr lang="en-US" baseline="0" dirty="0" smtClean="0"/>
              <a:t> necessary but not </a:t>
            </a:r>
            <a:r>
              <a:rPr lang="en-US" baseline="0" dirty="0" smtClean="0"/>
              <a:t>sufficient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A28354E-8592-4F48-AFD2-064796838083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Cycle Time: the time it</a:t>
            </a:r>
            <a:r>
              <a:rPr lang="en-US" baseline="0" dirty="0" smtClean="0"/>
              <a:t> takes to get work item through a process. Macro and Micro view of cycle time</a:t>
            </a:r>
          </a:p>
          <a:p>
            <a:r>
              <a:rPr lang="en-US" baseline="0" dirty="0" smtClean="0"/>
              <a:t>Lead Time: time it takes from request for feature or functionality, to delivery of feature or functionality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A28354E-8592-4F48-AFD2-064796838083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Production leveling in software engineering: breakdown and rollup of work</a:t>
            </a:r>
          </a:p>
          <a:p>
            <a:r>
              <a:rPr lang="en-US" dirty="0" smtClean="0"/>
              <a:t>Iterative and incremental</a:t>
            </a:r>
          </a:p>
          <a:p>
            <a:r>
              <a:rPr lang="en-US" dirty="0" smtClean="0"/>
              <a:t>Facilitates rapid feedback at work item level</a:t>
            </a:r>
          </a:p>
          <a:p>
            <a:r>
              <a:rPr lang="en-US" dirty="0" smtClean="0"/>
              <a:t>Measure and monitor at all levels of breakdown / roll up – multi-tiered kanban boards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A28354E-8592-4F48-AFD2-064796838083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A28354E-8592-4F48-AFD2-064796838083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A28354E-8592-4F48-AFD2-064796838083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Massive batch and queue size with waterfall</a:t>
            </a:r>
          </a:p>
          <a:p>
            <a:pPr eaLnBrk="1" hangingPunct="1">
              <a:spcBef>
                <a:spcPct val="0"/>
              </a:spcBef>
            </a:pPr>
            <a:r>
              <a:rPr lang="en-US" smtClean="0"/>
              <a:t>Learned that lesson and Agile Manifesto was born</a:t>
            </a:r>
          </a:p>
        </p:txBody>
      </p:sp>
      <p:sp>
        <p:nvSpPr>
          <p:cNvPr id="1843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B2115638-0AA8-4743-B04C-FACBE365DEAB}" type="slidenum">
              <a:rPr lang="en-US" smtClean="0"/>
              <a:pPr/>
              <a:t>4</a:t>
            </a:fld>
            <a:endParaRPr lang="en-US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253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dirty="0" smtClean="0"/>
              <a:t>Large batches of work build up over time and across each</a:t>
            </a:r>
            <a:r>
              <a:rPr lang="en-US" baseline="0" dirty="0" smtClean="0"/>
              <a:t> phase</a:t>
            </a:r>
          </a:p>
          <a:p>
            <a:pPr eaLnBrk="1" hangingPunct="1"/>
            <a:endParaRPr lang="en-US" dirty="0" smtClean="0"/>
          </a:p>
        </p:txBody>
      </p:sp>
      <p:sp>
        <p:nvSpPr>
          <p:cNvPr id="2253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BF3F9581-4A90-40CD-A033-9B66AC90120C}" type="slidenum">
              <a:rPr lang="en-US" smtClean="0"/>
              <a:pPr/>
              <a:t>5</a:t>
            </a:fld>
            <a:endParaRPr lang="en-US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945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smtClean="0"/>
              <a:t>Agile Manifesto got it right</a:t>
            </a:r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6EE9EAF4-5E2E-4BB5-B06B-F5B36E96AC10}" type="slidenum">
              <a:rPr lang="en-US" smtClean="0"/>
              <a:pPr/>
              <a:t>6</a:t>
            </a:fld>
            <a:endParaRPr lang="en-US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smtClean="0"/>
              <a:t>Iterative != timebox</a:t>
            </a:r>
          </a:p>
          <a:p>
            <a:pPr eaLnBrk="1" hangingPunct="1"/>
            <a:r>
              <a:rPr lang="en-US" smtClean="0"/>
              <a:t>not everything fits into a 2 week iteration or 1 month sprint</a:t>
            </a:r>
          </a:p>
          <a:p>
            <a:pPr eaLnBrk="1" hangingPunct="1"/>
            <a:r>
              <a:rPr lang="en-US" smtClean="0"/>
              <a:t>Rhythm and cadence can be complex when dealing with multiple aspects of the process</a:t>
            </a:r>
          </a:p>
        </p:txBody>
      </p:sp>
      <p:sp>
        <p:nvSpPr>
          <p:cNvPr id="2150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3AD684CD-C257-49B6-9245-0E3689108A01}" type="slidenum">
              <a:rPr lang="en-US" smtClean="0"/>
              <a:pPr/>
              <a:t>7</a:t>
            </a:fld>
            <a:endParaRPr lang="en-US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needs change</a:t>
            </a:r>
            <a:r>
              <a:rPr lang="en-US" baseline="0" dirty="0" smtClean="0"/>
              <a:t> without regard to time boxes</a:t>
            </a:r>
          </a:p>
          <a:p>
            <a:r>
              <a:rPr lang="en-US" baseline="0" dirty="0" smtClean="0"/>
              <a:t>With even a small change, schedules are thrown out the window and we scramble to catch up</a:t>
            </a:r>
          </a:p>
          <a:p>
            <a:r>
              <a:rPr lang="en-US" baseline="0" dirty="0" smtClean="0"/>
              <a:t>We (industry) seem to be stuck in reactionary mode instead of proactive approach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A28354E-8592-4F48-AFD2-064796838083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Eliminate waste</a:t>
            </a:r>
          </a:p>
          <a:p>
            <a:r>
              <a:rPr lang="en-US" dirty="0" smtClean="0"/>
              <a:t>Systems thinking</a:t>
            </a:r>
          </a:p>
          <a:p>
            <a:r>
              <a:rPr lang="en-US" dirty="0" smtClean="0"/>
              <a:t>Continuous improvement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A28354E-8592-4F48-AFD2-064796838083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F7AF086-79FB-4C6A-B54C-BD78D7B86B57}" type="datetimeFigureOut">
              <a:rPr lang="en-US"/>
              <a:pPr>
                <a:defRPr/>
              </a:pPr>
              <a:t>9/9/2009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C5F84C0-54B2-4BB4-947E-B4329C0CE10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59EBDB-E93D-4F45-91C9-B976DCB9E87E}" type="datetimeFigureOut">
              <a:rPr lang="en-US"/>
              <a:pPr>
                <a:defRPr/>
              </a:pPr>
              <a:t>9/9/2009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86F164-2581-4951-AB48-0FB4D26C1CB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4F5E466-E6FC-448A-B638-042A73B53446}" type="datetimeFigureOut">
              <a:rPr lang="en-US"/>
              <a:pPr>
                <a:defRPr/>
              </a:pPr>
              <a:t>9/9/2009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A60A7B-F9CA-4C33-A3F7-58828377C0F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0348FC-90E1-4A83-BDA3-58295E91A1F5}" type="datetimeFigureOut">
              <a:rPr lang="en-US"/>
              <a:pPr>
                <a:defRPr/>
              </a:pPr>
              <a:t>9/9/2009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8DCCB6-AFC3-4059-B0F5-ACAB7551CED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B7621E8-8612-4169-B4A0-0F81CFBAD25B}" type="datetimeFigureOut">
              <a:rPr lang="en-US"/>
              <a:pPr>
                <a:defRPr/>
              </a:pPr>
              <a:t>9/9/2009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BFF1AF-FB81-426E-BF55-0E4B87EEDA1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CCFCDAF-F55D-4733-BB0A-9372F4DC6BD6}" type="datetimeFigureOut">
              <a:rPr lang="en-US"/>
              <a:pPr>
                <a:defRPr/>
              </a:pPr>
              <a:t>9/9/2009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6F4C1A3-2FD9-427B-9371-3B405ED71E6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D5ECDF1-1606-4C82-ACA6-D21A61180457}" type="datetimeFigureOut">
              <a:rPr lang="en-US"/>
              <a:pPr>
                <a:defRPr/>
              </a:pPr>
              <a:t>9/9/2009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9BEF54F-2646-4A7B-ADAF-AD82CF1A458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C71D245-EA5C-4149-A8A4-B3DE87951BCE}" type="datetimeFigureOut">
              <a:rPr lang="en-US"/>
              <a:pPr>
                <a:defRPr/>
              </a:pPr>
              <a:t>9/9/2009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B7ED9D9-2542-4635-A4F9-C45C12421FD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E2C62F-6989-42D8-B27C-87F04E98FAC3}" type="datetimeFigureOut">
              <a:rPr lang="en-US"/>
              <a:pPr>
                <a:defRPr/>
              </a:pPr>
              <a:t>9/9/2009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DA31054-A8D9-4D6A-B8BF-8D54664F97B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837F3C2-354C-42F7-A967-390A5364A366}" type="datetimeFigureOut">
              <a:rPr lang="en-US"/>
              <a:pPr>
                <a:defRPr/>
              </a:pPr>
              <a:t>9/9/2009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A10DFF9-480D-4B5F-AA5A-32BCA752916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439B272-43AF-4AB6-89C3-766A339CF53B}" type="datetimeFigureOut">
              <a:rPr lang="en-US"/>
              <a:pPr>
                <a:defRPr/>
              </a:pPr>
              <a:t>9/9/2009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DF5356-94BC-455F-AEAB-82053A53B39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87A84A9D-AC74-4BA8-B6C6-6F6B9BCEA724}" type="datetimeFigureOut">
              <a:rPr lang="en-US"/>
              <a:pPr>
                <a:defRPr/>
              </a:pPr>
              <a:t>9/9/2009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8D581791-FFA2-4CA5-BCA9-4E3C3B5B61F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extBox 6"/>
          <p:cNvSpPr txBox="1">
            <a:spLocks noChangeArrowheads="1"/>
          </p:cNvSpPr>
          <p:nvPr/>
        </p:nvSpPr>
        <p:spPr bwMode="auto">
          <a:xfrm>
            <a:off x="1997075" y="6091238"/>
            <a:ext cx="5149850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2400">
                <a:solidFill>
                  <a:schemeClr val="bg1"/>
                </a:solidFill>
                <a:latin typeface="Calibri" pitchFamily="34" charset="0"/>
              </a:rPr>
              <a:t>Balancing Work In Process And Capacity</a:t>
            </a:r>
          </a:p>
        </p:txBody>
      </p:sp>
      <p:sp>
        <p:nvSpPr>
          <p:cNvPr id="2051" name="TextBox 3"/>
          <p:cNvSpPr txBox="1">
            <a:spLocks noChangeArrowheads="1"/>
          </p:cNvSpPr>
          <p:nvPr/>
        </p:nvSpPr>
        <p:spPr bwMode="auto">
          <a:xfrm>
            <a:off x="819150" y="95250"/>
            <a:ext cx="7505700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7200">
                <a:solidFill>
                  <a:schemeClr val="bg1"/>
                </a:solidFill>
                <a:latin typeface="Calibri" pitchFamily="34" charset="0"/>
              </a:rPr>
              <a:t>Introducing Kanban</a:t>
            </a:r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64250" y="1496158"/>
            <a:ext cx="7415501" cy="4371242"/>
          </a:xfrm>
          <a:prstGeom prst="round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98385" y="1104901"/>
            <a:ext cx="7147231" cy="4648199"/>
          </a:xfrm>
          <a:prstGeom prst="round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3299055" y="5544979"/>
            <a:ext cx="25458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Source: Standish Group CHAOS Study</a:t>
            </a:r>
            <a:endParaRPr lang="en-US" sz="1000" b="1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90600" y="1148214"/>
            <a:ext cx="7162800" cy="4561572"/>
          </a:xfrm>
          <a:prstGeom prst="round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90600" y="1044542"/>
            <a:ext cx="7162800" cy="4768917"/>
          </a:xfrm>
          <a:prstGeom prst="round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/>
          <p:cNvSpPr txBox="1">
            <a:spLocks noChangeArrowheads="1"/>
          </p:cNvSpPr>
          <p:nvPr/>
        </p:nvSpPr>
        <p:spPr bwMode="auto">
          <a:xfrm>
            <a:off x="2529775" y="95250"/>
            <a:ext cx="4084451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Calibri" pitchFamily="34" charset="0"/>
              </a:rPr>
              <a:t>Lean Tools</a:t>
            </a:r>
            <a:endParaRPr lang="en-US" sz="7200" dirty="0">
              <a:solidFill>
                <a:schemeClr val="bg1"/>
              </a:solidFill>
              <a:latin typeface="Calibri" pitchFamily="34" charset="0"/>
            </a:endParaRPr>
          </a:p>
        </p:txBody>
      </p:sp>
      <p:pic>
        <p:nvPicPr>
          <p:cNvPr id="3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76200" y="1517583"/>
            <a:ext cx="7191600" cy="4807017"/>
          </a:xfrm>
          <a:prstGeom prst="round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3"/>
          <a:srcRect t="8807" b="8807"/>
          <a:stretch>
            <a:fillRect/>
          </a:stretch>
        </p:blipFill>
        <p:spPr bwMode="auto">
          <a:xfrm>
            <a:off x="990607" y="941674"/>
            <a:ext cx="7162787" cy="5078126"/>
          </a:xfrm>
          <a:prstGeom prst="round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33" name="Group 32"/>
          <p:cNvGrpSpPr/>
          <p:nvPr/>
        </p:nvGrpSpPr>
        <p:grpSpPr>
          <a:xfrm>
            <a:off x="2209800" y="1981200"/>
            <a:ext cx="4191000" cy="2971800"/>
            <a:chOff x="2057400" y="2057400"/>
            <a:chExt cx="4191000" cy="2971800"/>
          </a:xfrm>
        </p:grpSpPr>
        <p:sp>
          <p:nvSpPr>
            <p:cNvPr id="7" name="Rectangle 6"/>
            <p:cNvSpPr/>
            <p:nvPr/>
          </p:nvSpPr>
          <p:spPr>
            <a:xfrm>
              <a:off x="2057400" y="2057400"/>
              <a:ext cx="762000" cy="4572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start</a:t>
              </a:r>
              <a:endParaRPr lang="en-US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3200400" y="2057400"/>
              <a:ext cx="762000" cy="4572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Arrow Connector 9"/>
            <p:cNvCxnSpPr>
              <a:stCxn id="7" idx="3"/>
              <a:endCxn id="8" idx="1"/>
            </p:cNvCxnSpPr>
            <p:nvPr/>
          </p:nvCxnSpPr>
          <p:spPr>
            <a:xfrm>
              <a:off x="2819400" y="2286000"/>
              <a:ext cx="381000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" name="Rectangle 10"/>
            <p:cNvSpPr/>
            <p:nvPr/>
          </p:nvSpPr>
          <p:spPr>
            <a:xfrm>
              <a:off x="3200400" y="2895600"/>
              <a:ext cx="762000" cy="4572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343400" y="2057400"/>
              <a:ext cx="762000" cy="4572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4343400" y="2895600"/>
              <a:ext cx="762000" cy="4572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4343400" y="3733800"/>
              <a:ext cx="762000" cy="4572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5486400" y="3733800"/>
              <a:ext cx="762000" cy="4572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5486400" y="4572000"/>
              <a:ext cx="762000" cy="4572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finish</a:t>
              </a:r>
              <a:endParaRPr lang="en-US" dirty="0"/>
            </a:p>
          </p:txBody>
        </p:sp>
        <p:cxnSp>
          <p:nvCxnSpPr>
            <p:cNvPr id="18" name="Straight Arrow Connector 17"/>
            <p:cNvCxnSpPr>
              <a:stCxn id="8" idx="3"/>
              <a:endCxn id="12" idx="1"/>
            </p:cNvCxnSpPr>
            <p:nvPr/>
          </p:nvCxnSpPr>
          <p:spPr>
            <a:xfrm>
              <a:off x="3962400" y="2286000"/>
              <a:ext cx="381000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>
              <a:stCxn id="8" idx="2"/>
              <a:endCxn id="11" idx="0"/>
            </p:cNvCxnSpPr>
            <p:nvPr/>
          </p:nvCxnSpPr>
          <p:spPr>
            <a:xfrm rot="5400000">
              <a:off x="3390900" y="2705100"/>
              <a:ext cx="381000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>
              <a:stCxn id="11" idx="3"/>
              <a:endCxn id="13" idx="1"/>
            </p:cNvCxnSpPr>
            <p:nvPr/>
          </p:nvCxnSpPr>
          <p:spPr>
            <a:xfrm>
              <a:off x="3962400" y="3124200"/>
              <a:ext cx="381000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>
              <a:stCxn id="12" idx="2"/>
              <a:endCxn id="13" idx="0"/>
            </p:cNvCxnSpPr>
            <p:nvPr/>
          </p:nvCxnSpPr>
          <p:spPr>
            <a:xfrm rot="5400000">
              <a:off x="4533900" y="2705100"/>
              <a:ext cx="381000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>
              <a:stCxn id="13" idx="2"/>
              <a:endCxn id="14" idx="0"/>
            </p:cNvCxnSpPr>
            <p:nvPr/>
          </p:nvCxnSpPr>
          <p:spPr>
            <a:xfrm rot="5400000">
              <a:off x="4533900" y="3543300"/>
              <a:ext cx="381000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>
              <a:stCxn id="14" idx="3"/>
              <a:endCxn id="15" idx="1"/>
            </p:cNvCxnSpPr>
            <p:nvPr/>
          </p:nvCxnSpPr>
          <p:spPr>
            <a:xfrm>
              <a:off x="5105400" y="3962400"/>
              <a:ext cx="381000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>
              <a:stCxn id="15" idx="2"/>
              <a:endCxn id="16" idx="0"/>
            </p:cNvCxnSpPr>
            <p:nvPr/>
          </p:nvCxnSpPr>
          <p:spPr>
            <a:xfrm rot="5400000">
              <a:off x="5676900" y="4381500"/>
              <a:ext cx="381000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/>
          <a:srcRect t="10035" b="6690"/>
          <a:stretch>
            <a:fillRect/>
          </a:stretch>
        </p:blipFill>
        <p:spPr bwMode="auto">
          <a:xfrm>
            <a:off x="876300" y="1104594"/>
            <a:ext cx="7391400" cy="4648812"/>
          </a:xfrm>
          <a:prstGeom prst="round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7" name="Picture 3"/>
          <p:cNvPicPr>
            <a:picLocks noChangeAspect="1" noChangeArrowheads="1"/>
          </p:cNvPicPr>
          <p:nvPr/>
        </p:nvPicPr>
        <p:blipFill>
          <a:blip r:embed="rId3"/>
          <a:srcRect l="-39245" r="-39245"/>
          <a:stretch>
            <a:fillRect/>
          </a:stretch>
        </p:blipFill>
        <p:spPr bwMode="auto">
          <a:xfrm>
            <a:off x="982704" y="1026064"/>
            <a:ext cx="7178592" cy="4805872"/>
          </a:xfrm>
          <a:prstGeom prst="round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52500" y="1485900"/>
            <a:ext cx="7239000" cy="3886200"/>
          </a:xfrm>
          <a:prstGeom prst="round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90600" y="1044542"/>
            <a:ext cx="7162800" cy="4768917"/>
          </a:xfrm>
          <a:prstGeom prst="round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3"/>
          <p:cNvSpPr txBox="1">
            <a:spLocks noChangeArrowheads="1"/>
          </p:cNvSpPr>
          <p:nvPr/>
        </p:nvSpPr>
        <p:spPr bwMode="auto">
          <a:xfrm>
            <a:off x="535991" y="95250"/>
            <a:ext cx="8072018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Calibri" pitchFamily="34" charset="0"/>
              </a:rPr>
              <a:t>Pull Systems: Kanban</a:t>
            </a:r>
            <a:endParaRPr lang="en-US" sz="7200" dirty="0">
              <a:solidFill>
                <a:schemeClr val="bg1"/>
              </a:solidFill>
              <a:latin typeface="Calibri" pitchFamily="34" charset="0"/>
            </a:endParaRPr>
          </a:p>
        </p:txBody>
      </p:sp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90600" y="1386840"/>
            <a:ext cx="7162800" cy="5013960"/>
          </a:xfrm>
          <a:prstGeom prst="round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90600" y="1044542"/>
            <a:ext cx="7162800" cy="4768917"/>
          </a:xfrm>
          <a:prstGeom prst="round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88153" y="1373004"/>
            <a:ext cx="7167694" cy="4111993"/>
          </a:xfrm>
          <a:prstGeom prst="round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90600" y="1195338"/>
            <a:ext cx="7162800" cy="4467325"/>
          </a:xfrm>
          <a:prstGeom prst="round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90600" y="743006"/>
            <a:ext cx="7162800" cy="5371988"/>
          </a:xfrm>
          <a:prstGeom prst="round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90600" y="1053966"/>
            <a:ext cx="7162800" cy="4750068"/>
          </a:xfrm>
          <a:prstGeom prst="round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extBox 3"/>
          <p:cNvSpPr txBox="1">
            <a:spLocks noChangeArrowheads="1"/>
          </p:cNvSpPr>
          <p:nvPr/>
        </p:nvSpPr>
        <p:spPr bwMode="auto">
          <a:xfrm>
            <a:off x="1622425" y="95250"/>
            <a:ext cx="5899150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  <a:latin typeface="Calibri" pitchFamily="34" charset="0"/>
              </a:rPr>
              <a:t>Getting Started</a:t>
            </a: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87890" y="1552074"/>
            <a:ext cx="7168220" cy="4772526"/>
          </a:xfrm>
          <a:prstGeom prst="round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4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90600" y="818348"/>
            <a:ext cx="7162800" cy="5221305"/>
          </a:xfrm>
          <a:prstGeom prst="round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75110" y="938463"/>
            <a:ext cx="7393780" cy="4981074"/>
          </a:xfrm>
          <a:prstGeom prst="round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90601" y="1044542"/>
            <a:ext cx="7162799" cy="4768916"/>
          </a:xfrm>
          <a:prstGeom prst="round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85932" y="1041434"/>
            <a:ext cx="7172137" cy="4775133"/>
          </a:xfrm>
          <a:prstGeom prst="round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97058" y="1371600"/>
            <a:ext cx="7149885" cy="5025242"/>
          </a:xfrm>
          <a:prstGeom prst="round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TextBox 3"/>
          <p:cNvSpPr txBox="1">
            <a:spLocks noChangeArrowheads="1"/>
          </p:cNvSpPr>
          <p:nvPr/>
        </p:nvSpPr>
        <p:spPr bwMode="auto">
          <a:xfrm>
            <a:off x="857746" y="95250"/>
            <a:ext cx="7428508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Calibri" pitchFamily="34" charset="0"/>
              </a:rPr>
              <a:t>Monitor &amp; Improve</a:t>
            </a:r>
            <a:endParaRPr lang="en-US" sz="7200" dirty="0">
              <a:solidFill>
                <a:schemeClr val="bg1"/>
              </a:solidFill>
              <a:latin typeface="Calibri" pitchFamily="34" charset="0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90600" y="1053966"/>
            <a:ext cx="7162800" cy="4750068"/>
          </a:xfrm>
          <a:prstGeom prst="round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90600" y="1044542"/>
            <a:ext cx="7162800" cy="4768917"/>
          </a:xfrm>
          <a:prstGeom prst="round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ounded Rectangle 28"/>
          <p:cNvSpPr/>
          <p:nvPr/>
        </p:nvSpPr>
        <p:spPr>
          <a:xfrm>
            <a:off x="990600" y="1066800"/>
            <a:ext cx="7162800" cy="47244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3" name="Group 92"/>
          <p:cNvGrpSpPr/>
          <p:nvPr/>
        </p:nvGrpSpPr>
        <p:grpSpPr>
          <a:xfrm>
            <a:off x="1716177" y="2133600"/>
            <a:ext cx="5711647" cy="2438400"/>
            <a:chOff x="1553546" y="2057400"/>
            <a:chExt cx="5711647" cy="2438400"/>
          </a:xfrm>
        </p:grpSpPr>
        <p:sp>
          <p:nvSpPr>
            <p:cNvPr id="25" name="Rectangle 24"/>
            <p:cNvSpPr/>
            <p:nvPr/>
          </p:nvSpPr>
          <p:spPr bwMode="auto">
            <a:xfrm>
              <a:off x="3657600" y="2971800"/>
              <a:ext cx="799307" cy="762000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900" dirty="0"/>
            </a:p>
          </p:txBody>
        </p:sp>
        <p:sp>
          <p:nvSpPr>
            <p:cNvPr id="26" name="Rectangle 25"/>
            <p:cNvSpPr/>
            <p:nvPr/>
          </p:nvSpPr>
          <p:spPr bwMode="auto">
            <a:xfrm>
              <a:off x="4028281" y="3886200"/>
              <a:ext cx="428625" cy="381000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900" dirty="0"/>
            </a:p>
          </p:txBody>
        </p:sp>
        <p:sp>
          <p:nvSpPr>
            <p:cNvPr id="27" name="Rectangle 26"/>
            <p:cNvSpPr/>
            <p:nvPr/>
          </p:nvSpPr>
          <p:spPr bwMode="auto">
            <a:xfrm>
              <a:off x="4609307" y="3886200"/>
              <a:ext cx="685800" cy="609600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900" dirty="0"/>
            </a:p>
          </p:txBody>
        </p:sp>
        <p:sp>
          <p:nvSpPr>
            <p:cNvPr id="4" name="Rectangle 3"/>
            <p:cNvSpPr/>
            <p:nvPr/>
          </p:nvSpPr>
          <p:spPr bwMode="auto">
            <a:xfrm>
              <a:off x="1561307" y="3124200"/>
              <a:ext cx="1524000" cy="13716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cxnSp>
          <p:nvCxnSpPr>
            <p:cNvPr id="5" name="Curved Connector 4"/>
            <p:cNvCxnSpPr>
              <a:stCxn id="4" idx="3"/>
              <a:endCxn id="25" idx="1"/>
            </p:cNvCxnSpPr>
            <p:nvPr/>
          </p:nvCxnSpPr>
          <p:spPr bwMode="auto">
            <a:xfrm flipV="1">
              <a:off x="3085307" y="3352800"/>
              <a:ext cx="572293" cy="457200"/>
            </a:xfrm>
            <a:prstGeom prst="curvedConnector3">
              <a:avLst>
                <a:gd name="adj1" fmla="val 50000"/>
              </a:avLst>
            </a:prstGeom>
            <a:ln>
              <a:headEnd type="arrow"/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" name="Curved Connector 5"/>
            <p:cNvCxnSpPr>
              <a:stCxn id="4" idx="3"/>
              <a:endCxn id="26" idx="1"/>
            </p:cNvCxnSpPr>
            <p:nvPr/>
          </p:nvCxnSpPr>
          <p:spPr bwMode="auto">
            <a:xfrm>
              <a:off x="3085307" y="3810000"/>
              <a:ext cx="942974" cy="266700"/>
            </a:xfrm>
            <a:prstGeom prst="curvedConnector3">
              <a:avLst>
                <a:gd name="adj1" fmla="val 50000"/>
              </a:avLst>
            </a:prstGeom>
            <a:ln>
              <a:headEnd type="arrow"/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" name="Shape 6"/>
            <p:cNvCxnSpPr>
              <a:stCxn id="4" idx="3"/>
              <a:endCxn id="43" idx="0"/>
            </p:cNvCxnSpPr>
            <p:nvPr/>
          </p:nvCxnSpPr>
          <p:spPr bwMode="auto">
            <a:xfrm flipV="1">
              <a:off x="3085307" y="3136670"/>
              <a:ext cx="1810931" cy="673330"/>
            </a:xfrm>
            <a:prstGeom prst="curvedConnector4">
              <a:avLst>
                <a:gd name="adj1" fmla="val 14813"/>
                <a:gd name="adj2" fmla="val 160746"/>
              </a:avLst>
            </a:prstGeom>
            <a:ln>
              <a:headEnd type="arrow"/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" name="Shape 7"/>
            <p:cNvCxnSpPr>
              <a:stCxn id="4" idx="3"/>
            </p:cNvCxnSpPr>
            <p:nvPr/>
          </p:nvCxnSpPr>
          <p:spPr bwMode="auto">
            <a:xfrm>
              <a:off x="3085307" y="3810000"/>
              <a:ext cx="1866900" cy="685800"/>
            </a:xfrm>
            <a:prstGeom prst="curvedConnector4">
              <a:avLst>
                <a:gd name="adj1" fmla="val 28511"/>
                <a:gd name="adj2" fmla="val 149237"/>
              </a:avLst>
            </a:prstGeom>
            <a:ln>
              <a:headEnd type="arrow"/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grpSp>
          <p:nvGrpSpPr>
            <p:cNvPr id="21" name="Group 111"/>
            <p:cNvGrpSpPr>
              <a:grpSpLocks/>
            </p:cNvGrpSpPr>
            <p:nvPr/>
          </p:nvGrpSpPr>
          <p:grpSpPr bwMode="auto">
            <a:xfrm>
              <a:off x="5741193" y="2066538"/>
              <a:ext cx="1524000" cy="524260"/>
              <a:chOff x="3124494" y="1098218"/>
              <a:chExt cx="1523847" cy="524411"/>
            </a:xfrm>
          </p:grpSpPr>
          <p:sp>
            <p:nvSpPr>
              <p:cNvPr id="22" name="Right Brace 21"/>
              <p:cNvSpPr/>
              <p:nvPr/>
            </p:nvSpPr>
            <p:spPr>
              <a:xfrm rot="16200000">
                <a:off x="3733974" y="708261"/>
                <a:ext cx="304888" cy="1523847"/>
              </a:xfrm>
              <a:prstGeom prst="rightBrac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3" name="TextBox 113"/>
              <p:cNvSpPr txBox="1">
                <a:spLocks noChangeArrowheads="1"/>
              </p:cNvSpPr>
              <p:nvPr/>
            </p:nvSpPr>
            <p:spPr bwMode="auto">
              <a:xfrm>
                <a:off x="3146506" y="1098218"/>
                <a:ext cx="1500003" cy="27707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Work </a:t>
                </a:r>
                <a:r>
                  <a:rPr 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Items (Tasks)</a:t>
                </a:r>
              </a:p>
            </p:txBody>
          </p:sp>
        </p:grpSp>
        <p:sp>
          <p:nvSpPr>
            <p:cNvPr id="43" name="Rectangle 42"/>
            <p:cNvSpPr/>
            <p:nvPr/>
          </p:nvSpPr>
          <p:spPr bwMode="auto">
            <a:xfrm>
              <a:off x="4610876" y="3136670"/>
              <a:ext cx="570724" cy="520930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900" dirty="0"/>
            </a:p>
          </p:txBody>
        </p:sp>
        <p:sp>
          <p:nvSpPr>
            <p:cNvPr id="44" name="Rectangle 43"/>
            <p:cNvSpPr/>
            <p:nvPr/>
          </p:nvSpPr>
          <p:spPr bwMode="auto">
            <a:xfrm>
              <a:off x="6111099" y="3266845"/>
              <a:ext cx="174625" cy="174625"/>
            </a:xfrm>
            <a:prstGeom prst="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000" dirty="0"/>
            </a:p>
          </p:txBody>
        </p:sp>
        <p:sp>
          <p:nvSpPr>
            <p:cNvPr id="45" name="Rectangle 44"/>
            <p:cNvSpPr/>
            <p:nvPr/>
          </p:nvSpPr>
          <p:spPr bwMode="auto">
            <a:xfrm>
              <a:off x="6361924" y="2984270"/>
              <a:ext cx="458787" cy="457200"/>
            </a:xfrm>
            <a:prstGeom prst="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000" dirty="0"/>
            </a:p>
          </p:txBody>
        </p:sp>
        <p:sp>
          <p:nvSpPr>
            <p:cNvPr id="46" name="Rectangle 45"/>
            <p:cNvSpPr/>
            <p:nvPr/>
          </p:nvSpPr>
          <p:spPr bwMode="auto">
            <a:xfrm>
              <a:off x="6896911" y="3136670"/>
              <a:ext cx="304800" cy="304800"/>
            </a:xfrm>
            <a:prstGeom prst="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000" dirty="0"/>
            </a:p>
          </p:txBody>
        </p:sp>
        <p:sp>
          <p:nvSpPr>
            <p:cNvPr id="47" name="Rectangle 46"/>
            <p:cNvSpPr/>
            <p:nvPr/>
          </p:nvSpPr>
          <p:spPr bwMode="auto">
            <a:xfrm>
              <a:off x="5830111" y="3517670"/>
              <a:ext cx="455613" cy="455613"/>
            </a:xfrm>
            <a:prstGeom prst="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000" dirty="0"/>
            </a:p>
          </p:txBody>
        </p:sp>
        <p:sp>
          <p:nvSpPr>
            <p:cNvPr id="48" name="Rectangle 47"/>
            <p:cNvSpPr/>
            <p:nvPr/>
          </p:nvSpPr>
          <p:spPr bwMode="auto">
            <a:xfrm>
              <a:off x="6361924" y="3517670"/>
              <a:ext cx="304800" cy="304800"/>
            </a:xfrm>
            <a:prstGeom prst="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000" dirty="0"/>
            </a:p>
          </p:txBody>
        </p:sp>
        <p:sp>
          <p:nvSpPr>
            <p:cNvPr id="49" name="Rectangle 48"/>
            <p:cNvSpPr/>
            <p:nvPr/>
          </p:nvSpPr>
          <p:spPr bwMode="auto">
            <a:xfrm>
              <a:off x="6742924" y="3517670"/>
              <a:ext cx="206375" cy="206375"/>
            </a:xfrm>
            <a:prstGeom prst="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000" dirty="0"/>
            </a:p>
          </p:txBody>
        </p:sp>
        <p:cxnSp>
          <p:nvCxnSpPr>
            <p:cNvPr id="50" name="Curved Connector 49"/>
            <p:cNvCxnSpPr>
              <a:stCxn id="43" idx="3"/>
              <a:endCxn id="44" idx="1"/>
            </p:cNvCxnSpPr>
            <p:nvPr/>
          </p:nvCxnSpPr>
          <p:spPr bwMode="auto">
            <a:xfrm flipV="1">
              <a:off x="5181600" y="3354158"/>
              <a:ext cx="929499" cy="42977"/>
            </a:xfrm>
            <a:prstGeom prst="curvedConnector3">
              <a:avLst>
                <a:gd name="adj1" fmla="val 50000"/>
              </a:avLst>
            </a:prstGeom>
            <a:ln>
              <a:headEnd type="arrow"/>
              <a:tailEnd type="arrow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1" name="Curved Connector 50"/>
            <p:cNvCxnSpPr>
              <a:stCxn id="43" idx="3"/>
              <a:endCxn id="47" idx="1"/>
            </p:cNvCxnSpPr>
            <p:nvPr/>
          </p:nvCxnSpPr>
          <p:spPr bwMode="auto">
            <a:xfrm>
              <a:off x="5181600" y="3397135"/>
              <a:ext cx="648511" cy="348342"/>
            </a:xfrm>
            <a:prstGeom prst="curvedConnector3">
              <a:avLst>
                <a:gd name="adj1" fmla="val 50000"/>
              </a:avLst>
            </a:prstGeom>
            <a:ln>
              <a:headEnd type="arrow"/>
              <a:tailEnd type="arrow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2" name="Shape 51"/>
            <p:cNvCxnSpPr>
              <a:stCxn id="43" idx="3"/>
              <a:endCxn id="45" idx="0"/>
            </p:cNvCxnSpPr>
            <p:nvPr/>
          </p:nvCxnSpPr>
          <p:spPr bwMode="auto">
            <a:xfrm flipV="1">
              <a:off x="5181600" y="2984270"/>
              <a:ext cx="1409718" cy="412865"/>
            </a:xfrm>
            <a:prstGeom prst="curvedConnector4">
              <a:avLst>
                <a:gd name="adj1" fmla="val 54440"/>
                <a:gd name="adj2" fmla="val 146329"/>
              </a:avLst>
            </a:prstGeom>
            <a:ln>
              <a:headEnd type="arrow"/>
              <a:tailEnd type="arrow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3" name="Shape 52"/>
            <p:cNvCxnSpPr>
              <a:stCxn id="43" idx="3"/>
              <a:endCxn id="48" idx="2"/>
            </p:cNvCxnSpPr>
            <p:nvPr/>
          </p:nvCxnSpPr>
          <p:spPr bwMode="auto">
            <a:xfrm>
              <a:off x="5181600" y="3397135"/>
              <a:ext cx="1332724" cy="425335"/>
            </a:xfrm>
            <a:prstGeom prst="curvedConnector4">
              <a:avLst>
                <a:gd name="adj1" fmla="val 22578"/>
                <a:gd name="adj2" fmla="val 177877"/>
              </a:avLst>
            </a:prstGeom>
            <a:ln>
              <a:headEnd type="arrow"/>
              <a:tailEnd type="arrow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4" name="Shape 53"/>
            <p:cNvCxnSpPr>
              <a:stCxn id="43" idx="3"/>
              <a:endCxn id="49" idx="2"/>
            </p:cNvCxnSpPr>
            <p:nvPr/>
          </p:nvCxnSpPr>
          <p:spPr bwMode="auto">
            <a:xfrm>
              <a:off x="5181600" y="3397135"/>
              <a:ext cx="1664512" cy="326910"/>
            </a:xfrm>
            <a:prstGeom prst="curvedConnector4">
              <a:avLst>
                <a:gd name="adj1" fmla="val 10463"/>
                <a:gd name="adj2" fmla="val 278388"/>
              </a:avLst>
            </a:prstGeom>
            <a:ln>
              <a:headEnd type="arrow"/>
              <a:tailEnd type="arrow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5" name="Shape 54"/>
            <p:cNvCxnSpPr>
              <a:stCxn id="43" idx="3"/>
              <a:endCxn id="46" idx="0"/>
            </p:cNvCxnSpPr>
            <p:nvPr/>
          </p:nvCxnSpPr>
          <p:spPr bwMode="auto">
            <a:xfrm flipV="1">
              <a:off x="5181600" y="3136670"/>
              <a:ext cx="1867711" cy="260465"/>
            </a:xfrm>
            <a:prstGeom prst="curvedConnector4">
              <a:avLst>
                <a:gd name="adj1" fmla="val 25937"/>
                <a:gd name="adj2" fmla="val 280906"/>
              </a:avLst>
            </a:prstGeom>
            <a:ln>
              <a:headEnd type="arrow"/>
              <a:tailEnd type="arrow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grpSp>
          <p:nvGrpSpPr>
            <p:cNvPr id="87" name="Group 111"/>
            <p:cNvGrpSpPr>
              <a:grpSpLocks/>
            </p:cNvGrpSpPr>
            <p:nvPr/>
          </p:nvGrpSpPr>
          <p:grpSpPr bwMode="auto">
            <a:xfrm>
              <a:off x="3323255" y="2066540"/>
              <a:ext cx="2194832" cy="524260"/>
              <a:chOff x="2790181" y="1098218"/>
              <a:chExt cx="2194610" cy="524411"/>
            </a:xfrm>
          </p:grpSpPr>
          <p:sp>
            <p:nvSpPr>
              <p:cNvPr id="88" name="Right Brace 87"/>
              <p:cNvSpPr/>
              <p:nvPr/>
            </p:nvSpPr>
            <p:spPr>
              <a:xfrm rot="16200000">
                <a:off x="3733974" y="708261"/>
                <a:ext cx="304888" cy="1523847"/>
              </a:xfrm>
              <a:prstGeom prst="rightBrac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89" name="TextBox 113"/>
              <p:cNvSpPr txBox="1">
                <a:spLocks noChangeArrowheads="1"/>
              </p:cNvSpPr>
              <p:nvPr/>
            </p:nvSpPr>
            <p:spPr bwMode="auto">
              <a:xfrm>
                <a:off x="2790181" y="1098218"/>
                <a:ext cx="2194610" cy="27707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User Story / MMF / Use Case</a:t>
                </a:r>
              </a:p>
            </p:txBody>
          </p:sp>
        </p:grpSp>
        <p:grpSp>
          <p:nvGrpSpPr>
            <p:cNvPr id="90" name="Group 111"/>
            <p:cNvGrpSpPr>
              <a:grpSpLocks/>
            </p:cNvGrpSpPr>
            <p:nvPr/>
          </p:nvGrpSpPr>
          <p:grpSpPr bwMode="auto">
            <a:xfrm>
              <a:off x="1553546" y="2057400"/>
              <a:ext cx="1524001" cy="524260"/>
              <a:chOff x="3124494" y="1098218"/>
              <a:chExt cx="1523847" cy="524411"/>
            </a:xfrm>
          </p:grpSpPr>
          <p:sp>
            <p:nvSpPr>
              <p:cNvPr id="91" name="Right Brace 90"/>
              <p:cNvSpPr/>
              <p:nvPr/>
            </p:nvSpPr>
            <p:spPr>
              <a:xfrm rot="16200000">
                <a:off x="3733974" y="708261"/>
                <a:ext cx="304888" cy="1523847"/>
              </a:xfrm>
              <a:prstGeom prst="rightBrac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92" name="TextBox 113"/>
              <p:cNvSpPr txBox="1">
                <a:spLocks noChangeArrowheads="1"/>
              </p:cNvSpPr>
              <p:nvPr/>
            </p:nvSpPr>
            <p:spPr bwMode="auto">
              <a:xfrm>
                <a:off x="3228675" y="1098218"/>
                <a:ext cx="1327474" cy="27707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2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Feature Request</a:t>
                </a:r>
              </a:p>
            </p:txBody>
          </p:sp>
        </p:grpSp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76300" y="1051560"/>
            <a:ext cx="7391400" cy="4804411"/>
          </a:xfrm>
          <a:prstGeom prst="round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61033" y="723900"/>
            <a:ext cx="7421935" cy="5410201"/>
          </a:xfrm>
          <a:prstGeom prst="round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63600" y="647700"/>
            <a:ext cx="7416800" cy="5562600"/>
          </a:xfrm>
          <a:prstGeom prst="round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4099" name="Group 7"/>
          <p:cNvGrpSpPr>
            <a:grpSpLocks/>
          </p:cNvGrpSpPr>
          <p:nvPr/>
        </p:nvGrpSpPr>
        <p:grpSpPr bwMode="auto">
          <a:xfrm>
            <a:off x="2667000" y="2967038"/>
            <a:ext cx="3810000" cy="923925"/>
            <a:chOff x="2667000" y="2967335"/>
            <a:chExt cx="3810000" cy="923330"/>
          </a:xfrm>
        </p:grpSpPr>
        <p:sp>
          <p:nvSpPr>
            <p:cNvPr id="6" name="Rounded Rectangle 5"/>
            <p:cNvSpPr/>
            <p:nvPr/>
          </p:nvSpPr>
          <p:spPr>
            <a:xfrm>
              <a:off x="2667000" y="2972094"/>
              <a:ext cx="3810000" cy="913811"/>
            </a:xfrm>
            <a:prstGeom prst="roundRect">
              <a:avLst/>
            </a:prstGeom>
            <a:solidFill>
              <a:schemeClr val="bg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4101" name="Rectangle 2"/>
            <p:cNvSpPr>
              <a:spLocks noChangeArrowheads="1"/>
            </p:cNvSpPr>
            <p:nvPr/>
          </p:nvSpPr>
          <p:spPr bwMode="auto">
            <a:xfrm>
              <a:off x="2705100" y="2967335"/>
              <a:ext cx="3733800" cy="923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b="1"/>
                <a:t>We are uncovering better ways of developing software by doing it and helping others do it. 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35489" y="942173"/>
            <a:ext cx="7470311" cy="4973655"/>
          </a:xfrm>
          <a:prstGeom prst="round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4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73891" y="966838"/>
            <a:ext cx="7396218" cy="4924324"/>
          </a:xfrm>
          <a:prstGeom prst="round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>
            <a:spLocks noChangeArrowheads="1"/>
          </p:cNvSpPr>
          <p:nvPr/>
        </p:nvSpPr>
        <p:spPr bwMode="auto">
          <a:xfrm>
            <a:off x="1894825" y="95250"/>
            <a:ext cx="5354351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Calibri" pitchFamily="34" charset="0"/>
              </a:rPr>
              <a:t>Lean Thinking</a:t>
            </a:r>
            <a:endParaRPr lang="en-US" sz="7200" dirty="0">
              <a:solidFill>
                <a:schemeClr val="bg1"/>
              </a:solidFill>
              <a:latin typeface="Calibri" pitchFamily="34" charset="0"/>
            </a:endParaRPr>
          </a:p>
        </p:txBody>
      </p:sp>
      <p:pic>
        <p:nvPicPr>
          <p:cNvPr id="4" name="Picture 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90600" y="1572928"/>
            <a:ext cx="7162800" cy="4599272"/>
          </a:xfrm>
          <a:prstGeom prst="round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1170</TotalTime>
  <Words>691</Words>
  <Application>Microsoft Office PowerPoint</Application>
  <PresentationFormat>On-screen Show (4:3)</PresentationFormat>
  <Paragraphs>118</Paragraphs>
  <Slides>37</Slides>
  <Notes>36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38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</vt:vector>
  </TitlesOfParts>
  <Company>McLane Advanced Technologies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Derick E. Bailey</dc:creator>
  <cp:lastModifiedBy>Derick E. Bailey</cp:lastModifiedBy>
  <cp:revision>193</cp:revision>
  <dcterms:created xsi:type="dcterms:W3CDTF">2009-08-31T18:15:20Z</dcterms:created>
  <dcterms:modified xsi:type="dcterms:W3CDTF">2009-09-09T14:59:00Z</dcterms:modified>
</cp:coreProperties>
</file>